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6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7" r:id="rId9"/>
    <p:sldId id="264" r:id="rId10"/>
    <p:sldId id="265" r:id="rId11"/>
    <p:sldId id="266" r:id="rId12"/>
    <p:sldId id="267" r:id="rId13"/>
    <p:sldId id="268" r:id="rId14"/>
    <p:sldId id="269" r:id="rId15"/>
    <p:sldId id="290" r:id="rId16"/>
    <p:sldId id="270" r:id="rId17"/>
    <p:sldId id="288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9" r:id="rId32"/>
    <p:sldId id="285" r:id="rId33"/>
  </p:sldIdLst>
  <p:sldSz cx="16256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0FF"/>
    <a:srgbClr val="00F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56"/>
    <p:restoredTop sz="94301"/>
  </p:normalViewPr>
  <p:slideViewPr>
    <p:cSldViewPr snapToGrid="0" snapToObjects="1">
      <p:cViewPr varScale="1">
        <p:scale>
          <a:sx n="81" d="100"/>
          <a:sy n="81" d="100"/>
        </p:scale>
        <p:origin x="846" y="108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2610648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>
                <a:solidFill>
                  <a:schemeClr val="dk2"/>
                </a:solidFill>
              </a:rPr>
              <a:t>Note from Chuck.  </a:t>
            </a:r>
            <a:r>
              <a:rPr lang="en-US">
                <a:solidFill>
                  <a:schemeClr val="dk2"/>
                </a:solidFill>
              </a:rPr>
              <a:t>If you are using these materials, you can remove the UM logo and replace it with your own, but please retain the CC-BY logo on the first page as well as retain the acknowledgement page(s)</a:t>
            </a:r>
            <a:r>
              <a:rPr lang="en-US" baseline="0">
                <a:solidFill>
                  <a:schemeClr val="dk2"/>
                </a:solidFill>
              </a:rPr>
              <a:t> at the end.</a:t>
            </a:r>
            <a:endParaRPr lang="en-US" dirty="0">
              <a:solidFill>
                <a:schemeClr val="dk2"/>
              </a:solidFill>
            </a:endParaRPr>
          </a:p>
        </p:txBody>
      </p:sp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912909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Shape 3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4" name="Shape 3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96608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2" name="Shape 31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9982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1" name="Shape 3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033741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8" name="Shape 3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874757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Shape 3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0" name="Shape 3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12875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7" name="Shape 3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58944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7" name="Shape 3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382863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Shape 4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29" name="Shape 4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172972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Shape 4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36" name="Shape 4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062495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Shape 4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3" name="Shape 44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78584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958204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Shape 4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9" name="Shape 4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429097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Shape 4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56" name="Shape 4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695613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Shape 4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1" name="Shape 4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9692153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6" name="Shape 4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74065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Shape 4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3" name="Shape 4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868518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Shape 4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93" name="Shape 4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524893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Shape 4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0" name="Shape 50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446463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Shape 5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7" name="Shape 5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5963744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Shape 5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14" name="Shape 5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1593549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Shape 5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0" name="Shape 5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734628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8" name="Shape 2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3405907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Shape 5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3" name="Shape 5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708651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5" name="Shape 2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170171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5" name="Shape 2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61456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2" name="Shape 25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088775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1" name="Shape 2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04254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1" name="Shape 2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9039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6" name="Shape 2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3407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9940" y="1930401"/>
            <a:ext cx="11767544" cy="4439441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9940" y="6369840"/>
            <a:ext cx="11767544" cy="114856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22342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6400783"/>
            <a:ext cx="11767543" cy="755651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9940" y="914400"/>
            <a:ext cx="11767544" cy="48542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2" y="7156433"/>
            <a:ext cx="11767541" cy="65828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92048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0" y="1930400"/>
            <a:ext cx="11767545" cy="2641600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4876800"/>
            <a:ext cx="11767545" cy="31496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49896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9736" y="1930400"/>
            <a:ext cx="10665753" cy="3097832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2573867" y="5028232"/>
            <a:ext cx="9706199" cy="456232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867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5800876"/>
            <a:ext cx="11767545" cy="22352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97727" y="1295004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440653" y="3485050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98507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9" y="4165601"/>
            <a:ext cx="11767547" cy="2204240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5" cy="1147200"/>
          </a:xfrm>
        </p:spPr>
        <p:txBody>
          <a:bodyPr anchor="t"/>
          <a:lstStyle>
            <a:lvl1pPr marL="0" indent="0" algn="l">
              <a:buNone/>
              <a:defRPr sz="2667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40613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929" y="2641600"/>
            <a:ext cx="392915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9951" y="3556000"/>
            <a:ext cx="3903133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78213" y="2641600"/>
            <a:ext cx="3914988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5164141" y="3556000"/>
            <a:ext cx="3929059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2641600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9499601" y="3556000"/>
            <a:ext cx="3909484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43110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51" y="5667932"/>
            <a:ext cx="39200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69951" y="2946400"/>
            <a:ext cx="39200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9951" y="6436282"/>
            <a:ext cx="3920067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5834" y="5667932"/>
            <a:ext cx="39073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5185833" y="2946400"/>
            <a:ext cx="39073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184030" y="6436281"/>
            <a:ext cx="3912541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5667932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9499599" y="2946400"/>
            <a:ext cx="3909484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9499434" y="6436278"/>
            <a:ext cx="3914663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64993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327789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072284" y="573618"/>
            <a:ext cx="2336801" cy="7768167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9951" y="1183219"/>
            <a:ext cx="9897532" cy="715856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991299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13932000" cy="17061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961989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2458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70725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3815645"/>
            <a:ext cx="11767543" cy="2554196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4" cy="1147200"/>
          </a:xfrm>
        </p:spPr>
        <p:txBody>
          <a:bodyPr anchor="t"/>
          <a:lstStyle>
            <a:lvl1pPr marL="0" indent="0" algn="l">
              <a:buNone/>
              <a:defRPr sz="2667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11861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1084" y="2747434"/>
            <a:ext cx="5861785" cy="559435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39325" y="2741457"/>
            <a:ext cx="5861788" cy="560032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65753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540000"/>
            <a:ext cx="58617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1084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39328" y="2540000"/>
            <a:ext cx="586178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39328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74736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80792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66563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7" y="1930400"/>
            <a:ext cx="4534752" cy="1930400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9489" y="1930400"/>
            <a:ext cx="6927996" cy="6096000"/>
          </a:xfrm>
        </p:spPr>
        <p:txBody>
          <a:bodyPr anchor="ctr">
            <a:normAutofit/>
          </a:bodyPr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8" y="4172374"/>
            <a:ext cx="4534751" cy="386079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3477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8543" y="2472256"/>
            <a:ext cx="6790541" cy="2099744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6061" y="1524000"/>
            <a:ext cx="4267200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9" y="4876800"/>
            <a:ext cx="6779972" cy="1828800"/>
          </a:xfrm>
        </p:spPr>
        <p:txBody>
          <a:bodyPr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6268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3559581"/>
            <a:ext cx="5382683" cy="55844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3856464"/>
            <a:ext cx="2029883" cy="3153937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11478683" y="2235200"/>
            <a:ext cx="3759200" cy="3759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10665884" y="1"/>
            <a:ext cx="2137849" cy="15218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11474504" y="8128000"/>
            <a:ext cx="1324979" cy="1016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3917083" y="0"/>
            <a:ext cx="914400" cy="15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1482" y="603624"/>
            <a:ext cx="12539631" cy="18673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737225"/>
            <a:ext cx="11928721" cy="5593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3540853" y="2387602"/>
            <a:ext cx="1320799" cy="4063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11935432" y="4300397"/>
            <a:ext cx="5146393" cy="4064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3803387" y="394306"/>
            <a:ext cx="1117599" cy="10235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3733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C3BDB382-88FC-43F2-B95D-09DCC4C00CB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790B2E88-B5C2-4D51-A492-12FEAFCFA49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  <p:extLst>
      <p:ext uri="{BB962C8B-B14F-4D97-AF65-F5344CB8AC3E}">
        <p14:creationId xmlns:p14="http://schemas.microsoft.com/office/powerpoint/2010/main" val="29821931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  <p:sldLayoutId id="2147483723" r:id="rId17"/>
    <p:sldLayoutId id="2147483724" r:id="rId18"/>
    <p:sldLayoutId id="2147483725" r:id="rId19"/>
  </p:sldLayoutIdLst>
  <p:hf sldNum="0" hdr="0" ftr="0" dt="0"/>
  <p:txStyles>
    <p:titleStyle>
      <a:lvl1pPr algn="l" defTabSz="609585" rtl="0" eaLnBrk="1" latinLnBrk="0" hangingPunct="1">
        <a:spcBef>
          <a:spcPct val="0"/>
        </a:spcBef>
        <a:buNone/>
        <a:defRPr sz="56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57189" indent="-457189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667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990575" indent="-380990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523962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133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2133547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74313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334125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396230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4571886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518147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2/library/stdtypes.html#string-methods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xfrm>
            <a:off x="1162050" y="2743200"/>
            <a:ext cx="13931900" cy="231898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lecture 7</a:t>
            </a:r>
            <a:b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Strings</a:t>
            </a:r>
          </a:p>
        </p:txBody>
      </p:sp>
      <p:sp>
        <p:nvSpPr>
          <p:cNvPr id="206" name="Shape 206"/>
          <p:cNvSpPr txBox="1"/>
          <p:nvPr/>
        </p:nvSpPr>
        <p:spPr>
          <a:xfrm>
            <a:off x="10438410" y="6884262"/>
            <a:ext cx="3570192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dirty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Vladislav </a:t>
            </a:r>
            <a:r>
              <a:rPr lang="en-US" sz="3200" dirty="0" err="1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Karyukin</a:t>
            </a:r>
            <a:endParaRPr lang="en-US" sz="3200" u="none" strike="noStrike" cap="none" dirty="0">
              <a:solidFill>
                <a:srgbClr val="00B0F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Looping Through Strings</a:t>
            </a:r>
          </a:p>
        </p:txBody>
      </p:sp>
      <p:sp>
        <p:nvSpPr>
          <p:cNvPr id="307" name="Shape 307"/>
          <p:cNvSpPr txBox="1">
            <a:spLocks noGrp="1"/>
          </p:cNvSpPr>
          <p:nvPr>
            <p:ph idx="1"/>
          </p:nvPr>
        </p:nvSpPr>
        <p:spPr>
          <a:xfrm>
            <a:off x="1155701" y="2603500"/>
            <a:ext cx="5947431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definite loop using a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 is much more elegant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completely taken care of by the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loop</a:t>
            </a:r>
          </a:p>
        </p:txBody>
      </p:sp>
      <p:sp>
        <p:nvSpPr>
          <p:cNvPr id="308" name="Shape 308"/>
          <p:cNvSpPr txBox="1"/>
          <p:nvPr/>
        </p:nvSpPr>
        <p:spPr>
          <a:xfrm>
            <a:off x="15122525" y="3740150"/>
            <a:ext cx="342899" cy="3225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309" name="Shape 309"/>
          <p:cNvSpPr txBox="1"/>
          <p:nvPr/>
        </p:nvSpPr>
        <p:spPr>
          <a:xfrm>
            <a:off x="8774825" y="4454221"/>
            <a:ext cx="6059999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fruit = 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Shape 3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Looping Through Strings</a:t>
            </a:r>
          </a:p>
        </p:txBody>
      </p:sp>
      <p:sp>
        <p:nvSpPr>
          <p:cNvPr id="315" name="Shape 315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5891236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definite loop using a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 is much more </a:t>
            </a:r>
            <a:r>
              <a:rPr lang="en-US" sz="3600" u="none" strike="noStrike" cap="none" dirty="0">
                <a:solidFill>
                  <a:srgbClr val="FF66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elegant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completely taken care of by the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loop</a:t>
            </a:r>
          </a:p>
        </p:txBody>
      </p:sp>
      <p:sp>
        <p:nvSpPr>
          <p:cNvPr id="316" name="Shape 316"/>
          <p:cNvSpPr txBox="1"/>
          <p:nvPr/>
        </p:nvSpPr>
        <p:spPr>
          <a:xfrm>
            <a:off x="8058071" y="5568950"/>
            <a:ext cx="5983200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&lt;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</a:p>
        </p:txBody>
      </p:sp>
      <p:sp>
        <p:nvSpPr>
          <p:cNvPr id="317" name="Shape 317"/>
          <p:cNvSpPr txBox="1"/>
          <p:nvPr/>
        </p:nvSpPr>
        <p:spPr>
          <a:xfrm>
            <a:off x="8058071" y="3424870"/>
            <a:ext cx="5015700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fruit = 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in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318" name="Shape 318"/>
          <p:cNvSpPr txBox="1"/>
          <p:nvPr/>
        </p:nvSpPr>
        <p:spPr>
          <a:xfrm>
            <a:off x="15122525" y="3740150"/>
            <a:ext cx="342899" cy="3225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Looping and Counting</a:t>
            </a:r>
          </a:p>
        </p:txBody>
      </p:sp>
      <p:sp>
        <p:nvSpPr>
          <p:cNvPr id="324" name="Shape 324"/>
          <p:cNvSpPr txBox="1">
            <a:spLocks noGrp="1"/>
          </p:cNvSpPr>
          <p:nvPr>
            <p:ph idx="1"/>
          </p:nvPr>
        </p:nvSpPr>
        <p:spPr>
          <a:xfrm>
            <a:off x="1155700" y="3025790"/>
            <a:ext cx="6273800" cy="443678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215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This is a simple loop that loops through each letter in a string and counts the number of times the loop encounters the 'a' character</a:t>
            </a:r>
          </a:p>
        </p:txBody>
      </p:sp>
      <p:sp>
        <p:nvSpPr>
          <p:cNvPr id="325" name="Shape 325"/>
          <p:cNvSpPr txBox="1"/>
          <p:nvPr/>
        </p:nvSpPr>
        <p:spPr>
          <a:xfrm>
            <a:off x="8753100" y="3468675"/>
            <a:ext cx="6885000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letter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word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if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'a'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   count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 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3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Looking Deeper into </a:t>
            </a:r>
            <a:r>
              <a:rPr lang="en-US" sz="7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</a:p>
        </p:txBody>
      </p:sp>
      <p:sp>
        <p:nvSpPr>
          <p:cNvPr id="331" name="Shape 331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688138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583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4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 </a:t>
            </a:r>
            <a:r>
              <a:rPr lang="en-US" sz="3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iterates</a:t>
            </a:r>
            <a:r>
              <a:rPr lang="en-US" sz="3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through the </a:t>
            </a: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sequence 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(ordered set)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block (body)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of code is executed once for each value </a:t>
            </a:r>
            <a:r>
              <a:rPr lang="en-US" sz="3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the </a:t>
            </a: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sequence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4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 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moves through all of the values </a:t>
            </a:r>
            <a:r>
              <a:rPr lang="en-US" sz="3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the </a:t>
            </a: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sequence</a:t>
            </a:r>
          </a:p>
        </p:txBody>
      </p:sp>
      <p:sp>
        <p:nvSpPr>
          <p:cNvPr id="332" name="Shape 332"/>
          <p:cNvSpPr txBox="1"/>
          <p:nvPr/>
        </p:nvSpPr>
        <p:spPr>
          <a:xfrm>
            <a:off x="8669342" y="5226050"/>
            <a:ext cx="7193399" cy="1371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'banana'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en-US" sz="3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print(letter)</a:t>
            </a:r>
          </a:p>
        </p:txBody>
      </p:sp>
      <p:sp>
        <p:nvSpPr>
          <p:cNvPr id="334" name="Shape 334"/>
          <p:cNvSpPr txBox="1"/>
          <p:nvPr/>
        </p:nvSpPr>
        <p:spPr>
          <a:xfrm>
            <a:off x="8108943" y="3248202"/>
            <a:ext cx="3256613" cy="12810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</a:t>
            </a:r>
          </a:p>
        </p:txBody>
      </p:sp>
      <p:sp>
        <p:nvSpPr>
          <p:cNvPr id="335" name="Shape 335"/>
          <p:cNvSpPr txBox="1"/>
          <p:nvPr/>
        </p:nvSpPr>
        <p:spPr>
          <a:xfrm>
            <a:off x="12275426" y="3248202"/>
            <a:ext cx="3751578" cy="107512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Six-character string</a:t>
            </a:r>
          </a:p>
        </p:txBody>
      </p:sp>
      <p:cxnSp>
        <p:nvCxnSpPr>
          <p:cNvPr id="336" name="Shape 336"/>
          <p:cNvCxnSpPr/>
          <p:nvPr/>
        </p:nvCxnSpPr>
        <p:spPr>
          <a:xfrm rot="10800000">
            <a:off x="9577502" y="4511775"/>
            <a:ext cx="984797" cy="82230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7" name="Shape 337"/>
          <p:cNvCxnSpPr/>
          <p:nvPr/>
        </p:nvCxnSpPr>
        <p:spPr>
          <a:xfrm rot="10800000" flipH="1">
            <a:off x="13544454" y="4403739"/>
            <a:ext cx="727345" cy="822300"/>
          </a:xfrm>
          <a:prstGeom prst="straightConnector1">
            <a:avLst/>
          </a:prstGeom>
          <a:noFill/>
          <a:ln w="635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2" name="Shape 342"/>
          <p:cNvCxnSpPr/>
          <p:nvPr/>
        </p:nvCxnSpPr>
        <p:spPr>
          <a:xfrm rot="10800000">
            <a:off x="3143137" y="11922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43" name="Shape 343"/>
          <p:cNvSpPr/>
          <p:nvPr/>
        </p:nvSpPr>
        <p:spPr>
          <a:xfrm>
            <a:off x="1727200" y="17526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4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Done?</a:t>
            </a:r>
          </a:p>
        </p:txBody>
      </p:sp>
      <p:cxnSp>
        <p:nvCxnSpPr>
          <p:cNvPr id="344" name="Shape 344"/>
          <p:cNvCxnSpPr/>
          <p:nvPr/>
        </p:nvCxnSpPr>
        <p:spPr>
          <a:xfrm rot="10800000">
            <a:off x="3162312" y="3022699"/>
            <a:ext cx="11100" cy="14985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45" name="Shape 345"/>
          <p:cNvCxnSpPr>
            <a:endCxn id="354" idx="2"/>
          </p:cNvCxnSpPr>
          <p:nvPr/>
        </p:nvCxnSpPr>
        <p:spPr>
          <a:xfrm flipH="1" flipV="1">
            <a:off x="6686600" y="2768699"/>
            <a:ext cx="14238" cy="587276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6" name="Shape 346"/>
          <p:cNvCxnSpPr>
            <a:stCxn id="347" idx="2"/>
          </p:cNvCxnSpPr>
          <p:nvPr/>
        </p:nvCxnSpPr>
        <p:spPr>
          <a:xfrm flipH="1">
            <a:off x="6697549" y="4051399"/>
            <a:ext cx="8100" cy="4728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48" name="Shape 348"/>
          <p:cNvCxnSpPr/>
          <p:nvPr/>
        </p:nvCxnSpPr>
        <p:spPr>
          <a:xfrm>
            <a:off x="3133200" y="4516675"/>
            <a:ext cx="3596099" cy="45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49" name="Shape 349"/>
          <p:cNvCxnSpPr/>
          <p:nvPr/>
        </p:nvCxnSpPr>
        <p:spPr>
          <a:xfrm flipH="1">
            <a:off x="1371574" y="2397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50" name="Shape 350"/>
          <p:cNvCxnSpPr/>
          <p:nvPr/>
        </p:nvCxnSpPr>
        <p:spPr>
          <a:xfrm rot="10800000" flipH="1">
            <a:off x="3157537" y="5238874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1" name="Shape 351"/>
          <p:cNvCxnSpPr/>
          <p:nvPr/>
        </p:nvCxnSpPr>
        <p:spPr>
          <a:xfrm rot="10800000">
            <a:off x="1401636" y="2451012"/>
            <a:ext cx="3299" cy="27797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2" name="Shape 352"/>
          <p:cNvCxnSpPr/>
          <p:nvPr/>
        </p:nvCxnSpPr>
        <p:spPr>
          <a:xfrm>
            <a:off x="1401761" y="5209178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53" name="Shape 353"/>
          <p:cNvSpPr txBox="1"/>
          <p:nvPr/>
        </p:nvSpPr>
        <p:spPr>
          <a:xfrm>
            <a:off x="846137" y="1638300"/>
            <a:ext cx="8810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347" name="Shape 347"/>
          <p:cNvSpPr txBox="1"/>
          <p:nvPr/>
        </p:nvSpPr>
        <p:spPr>
          <a:xfrm>
            <a:off x="5245100" y="33020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letter</a:t>
            </a:r>
            <a:r>
              <a:rPr lang="en-US" sz="35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354" name="Shape 354"/>
          <p:cNvSpPr txBox="1"/>
          <p:nvPr/>
        </p:nvSpPr>
        <p:spPr>
          <a:xfrm>
            <a:off x="5130800" y="2019300"/>
            <a:ext cx="3111599" cy="749399"/>
          </a:xfrm>
          <a:prstGeom prst="rect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Advance </a:t>
            </a:r>
            <a:r>
              <a:rPr lang="en-US" sz="35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letter</a:t>
            </a:r>
          </a:p>
        </p:txBody>
      </p:sp>
      <p:sp>
        <p:nvSpPr>
          <p:cNvPr id="355" name="Shape 355"/>
          <p:cNvSpPr txBox="1"/>
          <p:nvPr/>
        </p:nvSpPr>
        <p:spPr>
          <a:xfrm>
            <a:off x="7927750" y="5086350"/>
            <a:ext cx="6639000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'banana'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print(letter)</a:t>
            </a:r>
          </a:p>
        </p:txBody>
      </p:sp>
      <p:sp>
        <p:nvSpPr>
          <p:cNvPr id="356" name="Shape 356"/>
          <p:cNvSpPr txBox="1"/>
          <p:nvPr/>
        </p:nvSpPr>
        <p:spPr>
          <a:xfrm>
            <a:off x="9740900" y="17272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</a:t>
            </a:r>
          </a:p>
        </p:txBody>
      </p:sp>
      <p:sp>
        <p:nvSpPr>
          <p:cNvPr id="357" name="Shape 357"/>
          <p:cNvSpPr txBox="1"/>
          <p:nvPr/>
        </p:nvSpPr>
        <p:spPr>
          <a:xfrm>
            <a:off x="10490200" y="17272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358" name="Shape 358"/>
          <p:cNvSpPr txBox="1"/>
          <p:nvPr/>
        </p:nvSpPr>
        <p:spPr>
          <a:xfrm>
            <a:off x="11264900" y="17272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359" name="Shape 359"/>
          <p:cNvSpPr txBox="1"/>
          <p:nvPr/>
        </p:nvSpPr>
        <p:spPr>
          <a:xfrm>
            <a:off x="12014200" y="17272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360" name="Shape 360"/>
          <p:cNvSpPr txBox="1"/>
          <p:nvPr/>
        </p:nvSpPr>
        <p:spPr>
          <a:xfrm>
            <a:off x="12738100" y="17272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361" name="Shape 361"/>
          <p:cNvSpPr txBox="1"/>
          <p:nvPr/>
        </p:nvSpPr>
        <p:spPr>
          <a:xfrm>
            <a:off x="13487400" y="17272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362" name="Shape 362"/>
          <p:cNvSpPr txBox="1"/>
          <p:nvPr/>
        </p:nvSpPr>
        <p:spPr>
          <a:xfrm>
            <a:off x="1171575" y="6978788"/>
            <a:ext cx="14530388" cy="135082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iteration variable </a:t>
            </a: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iterates</a:t>
            </a: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through the 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 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and the </a:t>
            </a: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block (body)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of code is executed once for each value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the 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sequence</a:t>
            </a:r>
          </a:p>
        </p:txBody>
      </p:sp>
      <p:cxnSp>
        <p:nvCxnSpPr>
          <p:cNvPr id="363" name="Shape 363"/>
          <p:cNvCxnSpPr/>
          <p:nvPr/>
        </p:nvCxnSpPr>
        <p:spPr>
          <a:xfrm>
            <a:off x="4703700" y="2385900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stealth" w="med" len="med"/>
          </a:ln>
        </p:spPr>
      </p:cxnSp>
      <p:sp>
        <p:nvSpPr>
          <p:cNvPr id="364" name="Shape 364"/>
          <p:cNvSpPr txBox="1"/>
          <p:nvPr/>
        </p:nvSpPr>
        <p:spPr>
          <a:xfrm>
            <a:off x="4275137" y="1638300"/>
            <a:ext cx="72539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>
                <a:solidFill>
                  <a:srgbClr val="FFD966"/>
                </a:solidFill>
              </a:rPr>
              <a:t>More String Operations</a:t>
            </a:r>
          </a:p>
        </p:txBody>
      </p:sp>
    </p:spTree>
    <p:extLst>
      <p:ext uri="{BB962C8B-B14F-4D97-AF65-F5344CB8AC3E}">
        <p14:creationId xmlns:p14="http://schemas.microsoft.com/office/powerpoint/2010/main" val="9102352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Shape 370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5059363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60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Slicing Strings</a:t>
            </a:r>
          </a:p>
        </p:txBody>
      </p:sp>
      <p:sp>
        <p:nvSpPr>
          <p:cNvPr id="369" name="Shape 369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602413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583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also look at any continuous section of a string using a </a:t>
            </a:r>
            <a:r>
              <a:rPr lang="en-US" sz="34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colon operator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second number is one beyond the end of the slice - </a:t>
            </a:r>
            <a:r>
              <a:rPr lang="en-US" sz="3400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4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up to but not including</a:t>
            </a:r>
            <a:r>
              <a:rPr lang="en-US" sz="3400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 the second number is 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beyond the end of the string, it stops at the end </a:t>
            </a:r>
          </a:p>
        </p:txBody>
      </p:sp>
      <p:sp>
        <p:nvSpPr>
          <p:cNvPr id="371" name="Shape 371"/>
          <p:cNvSpPr txBox="1"/>
          <p:nvPr/>
        </p:nvSpPr>
        <p:spPr>
          <a:xfrm>
            <a:off x="9069093" y="3351837"/>
            <a:ext cx="6553499" cy="4498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 </a:t>
            </a:r>
            <a:r>
              <a:rPr lang="en-US" sz="3600" i="0" u="none" strike="noStrike" cap="none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'Monty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Python'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4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3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Mont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6:7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3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6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20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3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Python</a:t>
            </a:r>
          </a:p>
        </p:txBody>
      </p:sp>
      <p:sp>
        <p:nvSpPr>
          <p:cNvPr id="372" name="Shape 372"/>
          <p:cNvSpPr txBox="1"/>
          <p:nvPr/>
        </p:nvSpPr>
        <p:spPr>
          <a:xfrm>
            <a:off x="7062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373" name="Shape 373"/>
          <p:cNvSpPr txBox="1"/>
          <p:nvPr/>
        </p:nvSpPr>
        <p:spPr>
          <a:xfrm>
            <a:off x="7062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</a:t>
            </a:r>
          </a:p>
        </p:txBody>
      </p:sp>
      <p:sp>
        <p:nvSpPr>
          <p:cNvPr id="374" name="Shape 374"/>
          <p:cNvSpPr txBox="1"/>
          <p:nvPr/>
        </p:nvSpPr>
        <p:spPr>
          <a:xfrm>
            <a:off x="7812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</p:txBody>
      </p:sp>
      <p:sp>
        <p:nvSpPr>
          <p:cNvPr id="375" name="Shape 375"/>
          <p:cNvSpPr txBox="1"/>
          <p:nvPr/>
        </p:nvSpPr>
        <p:spPr>
          <a:xfrm>
            <a:off x="7812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</a:t>
            </a:r>
          </a:p>
        </p:txBody>
      </p:sp>
      <p:sp>
        <p:nvSpPr>
          <p:cNvPr id="376" name="Shape 376"/>
          <p:cNvSpPr txBox="1"/>
          <p:nvPr/>
        </p:nvSpPr>
        <p:spPr>
          <a:xfrm>
            <a:off x="8586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</p:txBody>
      </p:sp>
      <p:sp>
        <p:nvSpPr>
          <p:cNvPr id="377" name="Shape 377"/>
          <p:cNvSpPr txBox="1"/>
          <p:nvPr/>
        </p:nvSpPr>
        <p:spPr>
          <a:xfrm>
            <a:off x="8586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378" name="Shape 378"/>
          <p:cNvSpPr txBox="1"/>
          <p:nvPr/>
        </p:nvSpPr>
        <p:spPr>
          <a:xfrm>
            <a:off x="9336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379" name="Shape 379"/>
          <p:cNvSpPr txBox="1"/>
          <p:nvPr/>
        </p:nvSpPr>
        <p:spPr>
          <a:xfrm>
            <a:off x="9336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</a:t>
            </a:r>
          </a:p>
        </p:txBody>
      </p:sp>
      <p:sp>
        <p:nvSpPr>
          <p:cNvPr id="380" name="Shape 380"/>
          <p:cNvSpPr txBox="1"/>
          <p:nvPr/>
        </p:nvSpPr>
        <p:spPr>
          <a:xfrm>
            <a:off x="100599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</p:txBody>
      </p:sp>
      <p:sp>
        <p:nvSpPr>
          <p:cNvPr id="381" name="Shape 381"/>
          <p:cNvSpPr txBox="1"/>
          <p:nvPr/>
        </p:nvSpPr>
        <p:spPr>
          <a:xfrm>
            <a:off x="100599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</a:p>
        </p:txBody>
      </p:sp>
      <p:sp>
        <p:nvSpPr>
          <p:cNvPr id="382" name="Shape 382"/>
          <p:cNvSpPr txBox="1"/>
          <p:nvPr/>
        </p:nvSpPr>
        <p:spPr>
          <a:xfrm>
            <a:off x="108092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</p:txBody>
      </p:sp>
      <p:sp>
        <p:nvSpPr>
          <p:cNvPr id="383" name="Shape 383"/>
          <p:cNvSpPr txBox="1"/>
          <p:nvPr/>
        </p:nvSpPr>
        <p:spPr>
          <a:xfrm>
            <a:off x="108092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</p:txBody>
      </p:sp>
      <p:sp>
        <p:nvSpPr>
          <p:cNvPr id="384" name="Shape 384"/>
          <p:cNvSpPr txBox="1"/>
          <p:nvPr/>
        </p:nvSpPr>
        <p:spPr>
          <a:xfrm>
            <a:off x="11507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</a:p>
        </p:txBody>
      </p:sp>
      <p:sp>
        <p:nvSpPr>
          <p:cNvPr id="385" name="Shape 385"/>
          <p:cNvSpPr txBox="1"/>
          <p:nvPr/>
        </p:nvSpPr>
        <p:spPr>
          <a:xfrm>
            <a:off x="11507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</a:t>
            </a:r>
          </a:p>
        </p:txBody>
      </p:sp>
      <p:sp>
        <p:nvSpPr>
          <p:cNvPr id="386" name="Shape 386"/>
          <p:cNvSpPr txBox="1"/>
          <p:nvPr/>
        </p:nvSpPr>
        <p:spPr>
          <a:xfrm>
            <a:off x="12257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</a:t>
            </a:r>
          </a:p>
        </p:txBody>
      </p:sp>
      <p:sp>
        <p:nvSpPr>
          <p:cNvPr id="387" name="Shape 387"/>
          <p:cNvSpPr txBox="1"/>
          <p:nvPr/>
        </p:nvSpPr>
        <p:spPr>
          <a:xfrm>
            <a:off x="12257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</a:p>
        </p:txBody>
      </p:sp>
      <p:sp>
        <p:nvSpPr>
          <p:cNvPr id="388" name="Shape 388"/>
          <p:cNvSpPr txBox="1"/>
          <p:nvPr/>
        </p:nvSpPr>
        <p:spPr>
          <a:xfrm>
            <a:off x="13031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8</a:t>
            </a:r>
          </a:p>
        </p:txBody>
      </p:sp>
      <p:sp>
        <p:nvSpPr>
          <p:cNvPr id="389" name="Shape 389"/>
          <p:cNvSpPr txBox="1"/>
          <p:nvPr/>
        </p:nvSpPr>
        <p:spPr>
          <a:xfrm>
            <a:off x="13031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</a:t>
            </a:r>
          </a:p>
        </p:txBody>
      </p:sp>
      <p:sp>
        <p:nvSpPr>
          <p:cNvPr id="390" name="Shape 390"/>
          <p:cNvSpPr txBox="1"/>
          <p:nvPr/>
        </p:nvSpPr>
        <p:spPr>
          <a:xfrm>
            <a:off x="13781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</p:txBody>
      </p:sp>
      <p:sp>
        <p:nvSpPr>
          <p:cNvPr id="391" name="Shape 391"/>
          <p:cNvSpPr txBox="1"/>
          <p:nvPr/>
        </p:nvSpPr>
        <p:spPr>
          <a:xfrm>
            <a:off x="13781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</a:t>
            </a:r>
          </a:p>
        </p:txBody>
      </p:sp>
      <p:sp>
        <p:nvSpPr>
          <p:cNvPr id="392" name="Shape 392"/>
          <p:cNvSpPr txBox="1"/>
          <p:nvPr/>
        </p:nvSpPr>
        <p:spPr>
          <a:xfrm>
            <a:off x="145049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10</a:t>
            </a:r>
          </a:p>
        </p:txBody>
      </p:sp>
      <p:sp>
        <p:nvSpPr>
          <p:cNvPr id="393" name="Shape 393"/>
          <p:cNvSpPr txBox="1"/>
          <p:nvPr/>
        </p:nvSpPr>
        <p:spPr>
          <a:xfrm>
            <a:off x="145049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</a:t>
            </a:r>
          </a:p>
        </p:txBody>
      </p:sp>
      <p:sp>
        <p:nvSpPr>
          <p:cNvPr id="394" name="Shape 394"/>
          <p:cNvSpPr txBox="1"/>
          <p:nvPr/>
        </p:nvSpPr>
        <p:spPr>
          <a:xfrm>
            <a:off x="152542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11</a:t>
            </a:r>
          </a:p>
        </p:txBody>
      </p:sp>
      <p:sp>
        <p:nvSpPr>
          <p:cNvPr id="395" name="Shape 395"/>
          <p:cNvSpPr txBox="1"/>
          <p:nvPr/>
        </p:nvSpPr>
        <p:spPr>
          <a:xfrm>
            <a:off x="152542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402"/>
          <p:cNvSpPr txBox="1"/>
          <p:nvPr/>
        </p:nvSpPr>
        <p:spPr>
          <a:xfrm>
            <a:off x="9069093" y="3662637"/>
            <a:ext cx="6863400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'Monty Python'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[: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3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8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:]</a:t>
            </a:r>
            <a:r>
              <a:rPr lang="en-US" sz="3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hon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[:]</a:t>
            </a:r>
            <a:r>
              <a:rPr lang="en-US" sz="3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Monty Python</a:t>
            </a:r>
          </a:p>
        </p:txBody>
      </p:sp>
      <p:sp>
        <p:nvSpPr>
          <p:cNvPr id="370" name="Shape 370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5059363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60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Slicing Strings</a:t>
            </a:r>
          </a:p>
        </p:txBody>
      </p:sp>
      <p:sp>
        <p:nvSpPr>
          <p:cNvPr id="369" name="Shape 369"/>
          <p:cNvSpPr txBox="1">
            <a:spLocks noGrp="1"/>
          </p:cNvSpPr>
          <p:nvPr>
            <p:ph idx="1"/>
          </p:nvPr>
        </p:nvSpPr>
        <p:spPr>
          <a:xfrm>
            <a:off x="1155701" y="2603500"/>
            <a:ext cx="6166752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215900" lvl="0" indent="0">
              <a:spcBef>
                <a:spcPts val="0"/>
              </a:spcBef>
              <a:buSzPct val="171000"/>
              <a:buNone/>
            </a:pP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 we leave off the first number or the last number of the slice, it is assumed to be the beginning or end of the string respectively</a:t>
            </a:r>
          </a:p>
        </p:txBody>
      </p:sp>
      <p:sp>
        <p:nvSpPr>
          <p:cNvPr id="372" name="Shape 372"/>
          <p:cNvSpPr txBox="1"/>
          <p:nvPr/>
        </p:nvSpPr>
        <p:spPr>
          <a:xfrm>
            <a:off x="7062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373" name="Shape 373"/>
          <p:cNvSpPr txBox="1"/>
          <p:nvPr/>
        </p:nvSpPr>
        <p:spPr>
          <a:xfrm>
            <a:off x="7062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</a:t>
            </a:r>
          </a:p>
        </p:txBody>
      </p:sp>
      <p:sp>
        <p:nvSpPr>
          <p:cNvPr id="374" name="Shape 374"/>
          <p:cNvSpPr txBox="1"/>
          <p:nvPr/>
        </p:nvSpPr>
        <p:spPr>
          <a:xfrm>
            <a:off x="7812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</p:txBody>
      </p:sp>
      <p:sp>
        <p:nvSpPr>
          <p:cNvPr id="375" name="Shape 375"/>
          <p:cNvSpPr txBox="1"/>
          <p:nvPr/>
        </p:nvSpPr>
        <p:spPr>
          <a:xfrm>
            <a:off x="7812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</a:t>
            </a:r>
          </a:p>
        </p:txBody>
      </p:sp>
      <p:sp>
        <p:nvSpPr>
          <p:cNvPr id="376" name="Shape 376"/>
          <p:cNvSpPr txBox="1"/>
          <p:nvPr/>
        </p:nvSpPr>
        <p:spPr>
          <a:xfrm>
            <a:off x="8586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</p:txBody>
      </p:sp>
      <p:sp>
        <p:nvSpPr>
          <p:cNvPr id="377" name="Shape 377"/>
          <p:cNvSpPr txBox="1"/>
          <p:nvPr/>
        </p:nvSpPr>
        <p:spPr>
          <a:xfrm>
            <a:off x="8586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378" name="Shape 378"/>
          <p:cNvSpPr txBox="1"/>
          <p:nvPr/>
        </p:nvSpPr>
        <p:spPr>
          <a:xfrm>
            <a:off x="9336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379" name="Shape 379"/>
          <p:cNvSpPr txBox="1"/>
          <p:nvPr/>
        </p:nvSpPr>
        <p:spPr>
          <a:xfrm>
            <a:off x="9336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</a:t>
            </a:r>
          </a:p>
        </p:txBody>
      </p:sp>
      <p:sp>
        <p:nvSpPr>
          <p:cNvPr id="380" name="Shape 380"/>
          <p:cNvSpPr txBox="1"/>
          <p:nvPr/>
        </p:nvSpPr>
        <p:spPr>
          <a:xfrm>
            <a:off x="100599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</p:txBody>
      </p:sp>
      <p:sp>
        <p:nvSpPr>
          <p:cNvPr id="381" name="Shape 381"/>
          <p:cNvSpPr txBox="1"/>
          <p:nvPr/>
        </p:nvSpPr>
        <p:spPr>
          <a:xfrm>
            <a:off x="100599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</a:p>
        </p:txBody>
      </p:sp>
      <p:sp>
        <p:nvSpPr>
          <p:cNvPr id="382" name="Shape 382"/>
          <p:cNvSpPr txBox="1"/>
          <p:nvPr/>
        </p:nvSpPr>
        <p:spPr>
          <a:xfrm>
            <a:off x="108092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</p:txBody>
      </p:sp>
      <p:sp>
        <p:nvSpPr>
          <p:cNvPr id="383" name="Shape 383"/>
          <p:cNvSpPr txBox="1"/>
          <p:nvPr/>
        </p:nvSpPr>
        <p:spPr>
          <a:xfrm>
            <a:off x="108092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</p:txBody>
      </p:sp>
      <p:sp>
        <p:nvSpPr>
          <p:cNvPr id="384" name="Shape 384"/>
          <p:cNvSpPr txBox="1"/>
          <p:nvPr/>
        </p:nvSpPr>
        <p:spPr>
          <a:xfrm>
            <a:off x="11507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</a:p>
        </p:txBody>
      </p:sp>
      <p:sp>
        <p:nvSpPr>
          <p:cNvPr id="385" name="Shape 385"/>
          <p:cNvSpPr txBox="1"/>
          <p:nvPr/>
        </p:nvSpPr>
        <p:spPr>
          <a:xfrm>
            <a:off x="11507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</a:t>
            </a:r>
          </a:p>
        </p:txBody>
      </p:sp>
      <p:sp>
        <p:nvSpPr>
          <p:cNvPr id="386" name="Shape 386"/>
          <p:cNvSpPr txBox="1"/>
          <p:nvPr/>
        </p:nvSpPr>
        <p:spPr>
          <a:xfrm>
            <a:off x="12257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</a:t>
            </a:r>
          </a:p>
        </p:txBody>
      </p:sp>
      <p:sp>
        <p:nvSpPr>
          <p:cNvPr id="387" name="Shape 387"/>
          <p:cNvSpPr txBox="1"/>
          <p:nvPr/>
        </p:nvSpPr>
        <p:spPr>
          <a:xfrm>
            <a:off x="12257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</a:p>
        </p:txBody>
      </p:sp>
      <p:sp>
        <p:nvSpPr>
          <p:cNvPr id="388" name="Shape 388"/>
          <p:cNvSpPr txBox="1"/>
          <p:nvPr/>
        </p:nvSpPr>
        <p:spPr>
          <a:xfrm>
            <a:off x="13031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8</a:t>
            </a:r>
          </a:p>
        </p:txBody>
      </p:sp>
      <p:sp>
        <p:nvSpPr>
          <p:cNvPr id="389" name="Shape 389"/>
          <p:cNvSpPr txBox="1"/>
          <p:nvPr/>
        </p:nvSpPr>
        <p:spPr>
          <a:xfrm>
            <a:off x="13031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</a:t>
            </a:r>
          </a:p>
        </p:txBody>
      </p:sp>
      <p:sp>
        <p:nvSpPr>
          <p:cNvPr id="390" name="Shape 390"/>
          <p:cNvSpPr txBox="1"/>
          <p:nvPr/>
        </p:nvSpPr>
        <p:spPr>
          <a:xfrm>
            <a:off x="13781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</p:txBody>
      </p:sp>
      <p:sp>
        <p:nvSpPr>
          <p:cNvPr id="391" name="Shape 391"/>
          <p:cNvSpPr txBox="1"/>
          <p:nvPr/>
        </p:nvSpPr>
        <p:spPr>
          <a:xfrm>
            <a:off x="13781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</a:t>
            </a:r>
          </a:p>
        </p:txBody>
      </p:sp>
      <p:sp>
        <p:nvSpPr>
          <p:cNvPr id="392" name="Shape 392"/>
          <p:cNvSpPr txBox="1"/>
          <p:nvPr/>
        </p:nvSpPr>
        <p:spPr>
          <a:xfrm>
            <a:off x="145049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10</a:t>
            </a:r>
          </a:p>
        </p:txBody>
      </p:sp>
      <p:sp>
        <p:nvSpPr>
          <p:cNvPr id="393" name="Shape 393"/>
          <p:cNvSpPr txBox="1"/>
          <p:nvPr/>
        </p:nvSpPr>
        <p:spPr>
          <a:xfrm>
            <a:off x="145049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</a:t>
            </a:r>
          </a:p>
        </p:txBody>
      </p:sp>
      <p:sp>
        <p:nvSpPr>
          <p:cNvPr id="394" name="Shape 394"/>
          <p:cNvSpPr txBox="1"/>
          <p:nvPr/>
        </p:nvSpPr>
        <p:spPr>
          <a:xfrm>
            <a:off x="152542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11</a:t>
            </a:r>
          </a:p>
        </p:txBody>
      </p:sp>
      <p:sp>
        <p:nvSpPr>
          <p:cNvPr id="395" name="Shape 395"/>
          <p:cNvSpPr txBox="1"/>
          <p:nvPr/>
        </p:nvSpPr>
        <p:spPr>
          <a:xfrm>
            <a:off x="152542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0850313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Shape 43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 Concatenation</a:t>
            </a:r>
          </a:p>
        </p:txBody>
      </p:sp>
      <p:sp>
        <p:nvSpPr>
          <p:cNvPr id="432" name="Shape 432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6059488" cy="475777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215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When the  </a:t>
            </a:r>
            <a:r>
              <a:rPr lang="en-US" sz="3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+ 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operator is applied to strings, it means </a:t>
            </a: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en-US" sz="3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concatenation</a:t>
            </a: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</a:p>
        </p:txBody>
      </p:sp>
      <p:sp>
        <p:nvSpPr>
          <p:cNvPr id="433" name="Shape 433"/>
          <p:cNvSpPr txBox="1"/>
          <p:nvPr/>
        </p:nvSpPr>
        <p:spPr>
          <a:xfrm>
            <a:off x="7900200" y="3101750"/>
            <a:ext cx="7187400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'Hello'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'There'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</a:t>
            </a:r>
            <a:r>
              <a:rPr lang="en-US" sz="3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HelloThere</a:t>
            </a:r>
            <a:endParaRPr lang="en-US" sz="3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6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'There'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</a:t>
            </a:r>
            <a:r>
              <a:rPr lang="en-US" sz="3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Shape 43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Using</a:t>
            </a:r>
            <a:r>
              <a:rPr lang="en-US" sz="7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en-US" sz="7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 a</a:t>
            </a:r>
            <a:r>
              <a:rPr lang="en-US" sz="760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Logical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Operator</a:t>
            </a:r>
          </a:p>
        </p:txBody>
      </p:sp>
      <p:sp>
        <p:nvSpPr>
          <p:cNvPr id="439" name="Shape 439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659563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keyword can also be used to check to see if one string is 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another string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expression is a logical expression 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that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returns 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or 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can be used in an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if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statement</a:t>
            </a:r>
          </a:p>
        </p:txBody>
      </p:sp>
      <p:sp>
        <p:nvSpPr>
          <p:cNvPr id="440" name="Shape 440"/>
          <p:cNvSpPr txBox="1"/>
          <p:nvPr/>
        </p:nvSpPr>
        <p:spPr>
          <a:xfrm>
            <a:off x="9255125" y="2298700"/>
            <a:ext cx="6721474" cy="6311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</a:t>
            </a:r>
            <a:r>
              <a:rPr lang="en-US" sz="30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'n'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'm'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False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'nan'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'Found it!</a:t>
            </a:r>
            <a:r>
              <a:rPr lang="en-US" sz="30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Found it!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7416800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 Data Type</a:t>
            </a:r>
          </a:p>
        </p:txBody>
      </p:sp>
      <p:sp>
        <p:nvSpPr>
          <p:cNvPr id="214" name="Shape 214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7288213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329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100000"/>
              <a:buFont typeface="Cabin"/>
              <a:buChar char="•"/>
            </a:pP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string is a sequence of characters</a:t>
            </a:r>
          </a:p>
          <a:p>
            <a:pPr marL="749300" marR="0" lvl="0" indent="-3329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00FF"/>
              </a:buClr>
              <a:buSzPct val="100000"/>
              <a:buFont typeface="Cabin"/>
              <a:buChar char="•"/>
            </a:pP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string literal uses quotes  </a:t>
            </a:r>
            <a:b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000" b="0" i="0" u="none" strike="noStrike" cap="none" dirty="0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'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</a:t>
            </a:r>
            <a:r>
              <a:rPr lang="en-US" sz="3000" b="0" i="0" u="none" strike="noStrike" cap="none" dirty="0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'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or </a:t>
            </a:r>
            <a:r>
              <a:rPr lang="en-US" sz="3000" dirty="0">
                <a:solidFill>
                  <a:srgbClr val="FF00FF"/>
                </a:solidFill>
              </a:rPr>
              <a:t>"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</a:t>
            </a:r>
            <a:r>
              <a:rPr lang="en-US" sz="3000" dirty="0">
                <a:solidFill>
                  <a:srgbClr val="FF00FF"/>
                </a:solidFill>
              </a:rPr>
              <a:t>"</a:t>
            </a:r>
          </a:p>
          <a:p>
            <a:pPr marL="749300" marR="0" lvl="0" indent="-3329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00FF00"/>
              </a:buClr>
              <a:buSzPct val="100000"/>
              <a:buFont typeface="Cabin"/>
              <a:buChar char="•"/>
            </a:pP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 strings, + means </a:t>
            </a:r>
            <a:r>
              <a:rPr lang="en-US" sz="3000" b="0" i="0" u="none" strike="noStrike" cap="none" dirty="0">
                <a:solidFill>
                  <a:srgbClr val="00FF00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concatenate</a:t>
            </a:r>
            <a:r>
              <a:rPr lang="en-US" sz="3000" b="0" i="0" u="none" strike="noStrike" cap="none" dirty="0">
                <a:solidFill>
                  <a:srgbClr val="00FF00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</a:p>
          <a:p>
            <a:pPr marL="749300" marR="0" lvl="0" indent="-3329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7F00"/>
              </a:buClr>
              <a:buSzPct val="100000"/>
              <a:buFont typeface="Cabin"/>
              <a:buChar char="•"/>
            </a:pPr>
            <a:r>
              <a:rPr lang="en-US" sz="30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When a string contains numbers, it is still a string</a:t>
            </a:r>
          </a:p>
          <a:p>
            <a:pPr marL="749300" marR="0" lvl="0" indent="-3329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00FFFF"/>
              </a:buClr>
              <a:buSzPct val="100000"/>
              <a:buFont typeface="Cabin"/>
              <a:buChar char="•"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convert numbers in a string into a number using </a:t>
            </a:r>
            <a:r>
              <a:rPr lang="en-US" sz="30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9040811" y="833718"/>
            <a:ext cx="6959599" cy="747218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str1 = "Hello</a:t>
            </a:r>
            <a:r>
              <a:rPr lang="en-US" sz="28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"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str2 = 'there'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bob = str1 + str2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bob</a:t>
            </a:r>
            <a:r>
              <a:rPr lang="en-US" sz="28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Hellothere</a:t>
            </a:r>
            <a:endParaRPr lang="en-US" sz="28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str3 = '123'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str3 = str3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28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  File "&lt;</a:t>
            </a:r>
            <a:r>
              <a:rPr lang="en-US" sz="28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28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TypeError</a:t>
            </a:r>
            <a:r>
              <a:rPr lang="en-US" sz="28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cannot concatenate '</a:t>
            </a:r>
            <a:r>
              <a:rPr lang="en-US" sz="28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28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 and '</a:t>
            </a:r>
            <a:r>
              <a:rPr lang="en-US" sz="28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8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 objects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x = </a:t>
            </a:r>
            <a:r>
              <a:rPr lang="en-US" sz="28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(str3)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8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124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Shape 4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 Comparison</a:t>
            </a:r>
          </a:p>
        </p:txBody>
      </p:sp>
      <p:sp>
        <p:nvSpPr>
          <p:cNvPr id="446" name="Shape 446"/>
          <p:cNvSpPr txBox="1"/>
          <p:nvPr/>
        </p:nvSpPr>
        <p:spPr>
          <a:xfrm>
            <a:off x="927100" y="2667000"/>
            <a:ext cx="15328900" cy="5321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'banana'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'All right, bananas.'</a:t>
            </a:r>
            <a:r>
              <a:rPr lang="en-US" sz="34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'banana'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'Your word,'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comes before banana.</a:t>
            </a:r>
            <a:r>
              <a:rPr lang="en-US" sz="34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4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34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'banana'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'Your word,'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comes after banana.</a:t>
            </a:r>
            <a:r>
              <a:rPr lang="en-US" sz="34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4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else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'All right, bananas.')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Shape 451"/>
          <p:cNvSpPr txBox="1">
            <a:spLocks noGrp="1"/>
          </p:cNvSpPr>
          <p:nvPr>
            <p:ph type="title"/>
          </p:nvPr>
        </p:nvSpPr>
        <p:spPr>
          <a:xfrm>
            <a:off x="7986713" y="673718"/>
            <a:ext cx="6800950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 Library</a:t>
            </a:r>
          </a:p>
        </p:txBody>
      </p:sp>
      <p:sp>
        <p:nvSpPr>
          <p:cNvPr id="452" name="Shape 452"/>
          <p:cNvSpPr txBox="1">
            <a:spLocks noGrp="1"/>
          </p:cNvSpPr>
          <p:nvPr>
            <p:ph idx="1"/>
          </p:nvPr>
        </p:nvSpPr>
        <p:spPr>
          <a:xfrm>
            <a:off x="1155700" y="1452218"/>
            <a:ext cx="6831013" cy="697716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583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has a number of string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functions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which are in the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string library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These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functions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are already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built into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every string - we invoke them by appending the function to the string variable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These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functions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do not modify the original string, instead they return a new string that has been altered</a:t>
            </a:r>
          </a:p>
        </p:txBody>
      </p:sp>
      <p:sp>
        <p:nvSpPr>
          <p:cNvPr id="453" name="Shape 453"/>
          <p:cNvSpPr txBox="1"/>
          <p:nvPr/>
        </p:nvSpPr>
        <p:spPr>
          <a:xfrm>
            <a:off x="8484325" y="2379900"/>
            <a:ext cx="7557299" cy="5895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'Hello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zap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.lower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zap</a:t>
            </a:r>
            <a:r>
              <a:rPr lang="en-US" sz="34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 bob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 Bob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'Hi </a:t>
            </a:r>
            <a:r>
              <a:rPr lang="en-US" sz="34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There'</a:t>
            </a:r>
            <a:r>
              <a:rPr lang="en-US" sz="3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.lower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hi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Shape 458"/>
          <p:cNvSpPr txBox="1"/>
          <p:nvPr/>
        </p:nvSpPr>
        <p:spPr>
          <a:xfrm>
            <a:off x="902991" y="692855"/>
            <a:ext cx="14919599" cy="778876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'Hello world</a:t>
            </a:r>
            <a:r>
              <a:rPr lang="en-US" sz="30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dir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['capitalize',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casefold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'center', 'count', 'encode',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endswith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expandtabs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'find', 'format',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format_map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'index',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isalnum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isalpha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isdecimal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isdigit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isidentifier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islower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isnumeric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isprintable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isspace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istitle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isupper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'join',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ljust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'lower',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lstrip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maketrans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'partition', 'replace',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rfind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rindex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rjust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rpartition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rsplit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rstrip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'split',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splitlines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startswith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'strip',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swapcase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'title', 'translate', 'upper',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zfill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']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endParaRPr lang="en-US" sz="2800" b="1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endParaRPr sz="2800" b="1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  </a:t>
            </a:r>
            <a:r>
              <a:rPr lang="en-US" sz="2800" u="sng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https://docs.python.org/3/library/stdtypes.html#string-methods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175" y="1023937"/>
            <a:ext cx="12026900" cy="69977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Shape 468"/>
          <p:cNvSpPr txBox="1"/>
          <p:nvPr/>
        </p:nvSpPr>
        <p:spPr>
          <a:xfrm>
            <a:off x="728663" y="2406640"/>
            <a:ext cx="7857886" cy="4787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str.capitalize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str.center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(width[, </a:t>
            </a:r>
            <a:r>
              <a:rPr lang="en-US" sz="2800" u="none" strike="noStrike" cap="none" dirty="0" err="1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fillchar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])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str.endswith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(suffix[, start[, end]])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str.find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(sub[, start[, end]])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str.lstrip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([chars])</a:t>
            </a:r>
          </a:p>
        </p:txBody>
      </p:sp>
      <p:sp>
        <p:nvSpPr>
          <p:cNvPr id="469" name="Shape 469"/>
          <p:cNvSpPr txBox="1"/>
          <p:nvPr/>
        </p:nvSpPr>
        <p:spPr>
          <a:xfrm>
            <a:off x="9080500" y="2406640"/>
            <a:ext cx="6721475" cy="4787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str.replace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(old, new[, count])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str.lower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str.rstrip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([chars])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str.strip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([chars])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str.upper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()</a:t>
            </a:r>
          </a:p>
        </p:txBody>
      </p:sp>
      <p:sp>
        <p:nvSpPr>
          <p:cNvPr id="470" name="Shape 470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12720895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 Library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Shape 475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7635874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67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Searching a String</a:t>
            </a:r>
          </a:p>
        </p:txBody>
      </p:sp>
      <p:sp>
        <p:nvSpPr>
          <p:cNvPr id="476" name="Shape 476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788670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583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use the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find()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function to search for a substring within another string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00FF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find()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finds the first </a:t>
            </a: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occurrence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of the substring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 the substring is not found,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find()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returns </a:t>
            </a:r>
            <a:r>
              <a:rPr lang="en-US" sz="34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Remember that string position starts at zero</a:t>
            </a:r>
          </a:p>
        </p:txBody>
      </p:sp>
      <p:sp>
        <p:nvSpPr>
          <p:cNvPr id="477" name="Shape 477"/>
          <p:cNvSpPr txBox="1"/>
          <p:nvPr/>
        </p:nvSpPr>
        <p:spPr>
          <a:xfrm>
            <a:off x="9677400" y="3986200"/>
            <a:ext cx="6246600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pos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.find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na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pos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aa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.find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'z'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aa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-1</a:t>
            </a:r>
          </a:p>
        </p:txBody>
      </p:sp>
      <p:cxnSp>
        <p:nvCxnSpPr>
          <p:cNvPr id="478" name="Shape 478"/>
          <p:cNvCxnSpPr/>
          <p:nvPr/>
        </p:nvCxnSpPr>
        <p:spPr>
          <a:xfrm flipH="1" flipV="1">
            <a:off x="10302875" y="1084262"/>
            <a:ext cx="1295910" cy="826299"/>
          </a:xfrm>
          <a:prstGeom prst="straightConnector1">
            <a:avLst/>
          </a:prstGeom>
          <a:noFill/>
          <a:ln w="635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9" name="Shape 479"/>
          <p:cNvSpPr txBox="1"/>
          <p:nvPr/>
        </p:nvSpPr>
        <p:spPr>
          <a:xfrm>
            <a:off x="9766300" y="28575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480" name="Shape 480"/>
          <p:cNvSpPr txBox="1"/>
          <p:nvPr/>
        </p:nvSpPr>
        <p:spPr>
          <a:xfrm>
            <a:off x="9766300" y="21209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</a:t>
            </a:r>
          </a:p>
        </p:txBody>
      </p:sp>
      <p:sp>
        <p:nvSpPr>
          <p:cNvPr id="481" name="Shape 481"/>
          <p:cNvSpPr txBox="1"/>
          <p:nvPr/>
        </p:nvSpPr>
        <p:spPr>
          <a:xfrm>
            <a:off x="10515600" y="28575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</p:txBody>
      </p:sp>
      <p:sp>
        <p:nvSpPr>
          <p:cNvPr id="482" name="Shape 482"/>
          <p:cNvSpPr txBox="1"/>
          <p:nvPr/>
        </p:nvSpPr>
        <p:spPr>
          <a:xfrm>
            <a:off x="10515600" y="21209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483" name="Shape 483"/>
          <p:cNvSpPr txBox="1"/>
          <p:nvPr/>
        </p:nvSpPr>
        <p:spPr>
          <a:xfrm>
            <a:off x="11290300" y="28575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</p:txBody>
      </p:sp>
      <p:sp>
        <p:nvSpPr>
          <p:cNvPr id="484" name="Shape 484"/>
          <p:cNvSpPr txBox="1"/>
          <p:nvPr/>
        </p:nvSpPr>
        <p:spPr>
          <a:xfrm>
            <a:off x="11290300" y="21209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485" name="Shape 485"/>
          <p:cNvSpPr txBox="1"/>
          <p:nvPr/>
        </p:nvSpPr>
        <p:spPr>
          <a:xfrm>
            <a:off x="12039600" y="28575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486" name="Shape 486"/>
          <p:cNvSpPr txBox="1"/>
          <p:nvPr/>
        </p:nvSpPr>
        <p:spPr>
          <a:xfrm>
            <a:off x="12039600" y="21209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487" name="Shape 487"/>
          <p:cNvSpPr txBox="1"/>
          <p:nvPr/>
        </p:nvSpPr>
        <p:spPr>
          <a:xfrm>
            <a:off x="12763500" y="28575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</p:txBody>
      </p:sp>
      <p:sp>
        <p:nvSpPr>
          <p:cNvPr id="488" name="Shape 488"/>
          <p:cNvSpPr txBox="1"/>
          <p:nvPr/>
        </p:nvSpPr>
        <p:spPr>
          <a:xfrm>
            <a:off x="12763500" y="21209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489" name="Shape 489"/>
          <p:cNvSpPr txBox="1"/>
          <p:nvPr/>
        </p:nvSpPr>
        <p:spPr>
          <a:xfrm>
            <a:off x="13512800" y="28575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</p:txBody>
      </p:sp>
      <p:sp>
        <p:nvSpPr>
          <p:cNvPr id="490" name="Shape 490"/>
          <p:cNvSpPr txBox="1"/>
          <p:nvPr/>
        </p:nvSpPr>
        <p:spPr>
          <a:xfrm>
            <a:off x="13512800" y="21209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Shape 49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60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Making everything </a:t>
            </a:r>
            <a:r>
              <a:rPr lang="en-US" sz="6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UPPER CASE</a:t>
            </a:r>
          </a:p>
        </p:txBody>
      </p:sp>
      <p:sp>
        <p:nvSpPr>
          <p:cNvPr id="496" name="Shape 496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7173913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You can make a copy of a string in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lower case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or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upper case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Often when we are searching for a string using 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find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first convert the string to lower case so we can search a string regardless of case</a:t>
            </a:r>
          </a:p>
        </p:txBody>
      </p:sp>
      <p:sp>
        <p:nvSpPr>
          <p:cNvPr id="497" name="Shape 497"/>
          <p:cNvSpPr txBox="1"/>
          <p:nvPr/>
        </p:nvSpPr>
        <p:spPr>
          <a:xfrm>
            <a:off x="9317825" y="3232150"/>
            <a:ext cx="6689699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'Hello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nnn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 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.upper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nnn</a:t>
            </a:r>
            <a:r>
              <a:rPr lang="en-US" sz="3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 BOB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www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.lower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www</a:t>
            </a:r>
            <a:r>
              <a:rPr lang="en-US" sz="3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 bob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Shape 50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Search and Replace</a:t>
            </a:r>
          </a:p>
        </p:txBody>
      </p:sp>
      <p:sp>
        <p:nvSpPr>
          <p:cNvPr id="503" name="Shape 503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5659438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replace()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function is like a 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search and replace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operation in a word processor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 replaces 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all occurrences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of the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search string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with the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replacement string</a:t>
            </a:r>
          </a:p>
        </p:txBody>
      </p:sp>
      <p:sp>
        <p:nvSpPr>
          <p:cNvPr id="504" name="Shape 504"/>
          <p:cNvSpPr txBox="1"/>
          <p:nvPr/>
        </p:nvSpPr>
        <p:spPr>
          <a:xfrm>
            <a:off x="7366000" y="3516300"/>
            <a:ext cx="8889899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greet = 'Hello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Bob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nstr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greet.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replace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Bob'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'Jane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nstr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Jane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nstr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greet.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replace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o'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'X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nstr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Shape 50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Stripping Whitespace</a:t>
            </a:r>
          </a:p>
        </p:txBody>
      </p:sp>
      <p:sp>
        <p:nvSpPr>
          <p:cNvPr id="510" name="Shape 510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78815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Sometimes we want to take a string and remove whitespace at the beginning and/or end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00FF"/>
              </a:buClr>
              <a:buSzPct val="171000"/>
              <a:buFont typeface="Cabin"/>
              <a:buChar char="•"/>
            </a:pPr>
            <a:r>
              <a:rPr lang="en-US" sz="36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lstrip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</a:t>
            </a:r>
            <a:r>
              <a:rPr lang="en-US" sz="36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rstrip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remove whitespace 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at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left 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or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right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00FF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strip() 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emoves both beginning and ending whitespace</a:t>
            </a:r>
          </a:p>
        </p:txBody>
      </p:sp>
      <p:sp>
        <p:nvSpPr>
          <p:cNvPr id="511" name="Shape 511"/>
          <p:cNvSpPr txBox="1"/>
          <p:nvPr/>
        </p:nvSpPr>
        <p:spPr>
          <a:xfrm>
            <a:off x="8818275" y="3244850"/>
            <a:ext cx="6863400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   Hello Bob  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.lstrip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'Hello Bob  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.rstrip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   Hello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.strip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'Hello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Shape 516"/>
          <p:cNvSpPr txBox="1"/>
          <p:nvPr/>
        </p:nvSpPr>
        <p:spPr>
          <a:xfrm>
            <a:off x="1411262" y="2946377"/>
            <a:ext cx="13010700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'Please have a nice day</a:t>
            </a:r>
            <a:r>
              <a:rPr lang="en-US" sz="36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'Please'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'p'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False</a:t>
            </a:r>
          </a:p>
        </p:txBody>
      </p:sp>
      <p:sp>
        <p:nvSpPr>
          <p:cNvPr id="517" name="Shape 517"/>
          <p:cNvSpPr txBox="1"/>
          <p:nvPr/>
        </p:nvSpPr>
        <p:spPr>
          <a:xfrm>
            <a:off x="1155700" y="241300"/>
            <a:ext cx="13931900" cy="22986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Prefixes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6416675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67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Reading and Converting</a:t>
            </a:r>
          </a:p>
        </p:txBody>
      </p:sp>
      <p:sp>
        <p:nvSpPr>
          <p:cNvPr id="221" name="Shape 221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416675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329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prefer to read data in using </a:t>
            </a:r>
            <a:r>
              <a:rPr lang="en-US" sz="30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strings</a:t>
            </a: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then parse and convert the data as we need</a:t>
            </a:r>
          </a:p>
          <a:p>
            <a:pPr marL="749300" marR="0" lvl="0" indent="-3329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This gives us more control over error situations and/or bad user input</a:t>
            </a:r>
          </a:p>
          <a:p>
            <a:pPr marL="749300" marR="0" lvl="0" indent="-3329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 numbers must be 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converted</a:t>
            </a: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from strings</a:t>
            </a:r>
          </a:p>
        </p:txBody>
      </p:sp>
      <p:sp>
        <p:nvSpPr>
          <p:cNvPr id="222" name="Shape 222"/>
          <p:cNvSpPr txBox="1"/>
          <p:nvPr/>
        </p:nvSpPr>
        <p:spPr>
          <a:xfrm>
            <a:off x="8342311" y="869950"/>
            <a:ext cx="7099200" cy="7391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name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'Enter:'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Enter: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Chuck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name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Chuck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apple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'Enter:'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Enter: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100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apple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–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30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  File "&lt;</a:t>
            </a:r>
            <a:r>
              <a:rPr lang="en-US" sz="30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30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TypeError</a:t>
            </a:r>
            <a:r>
              <a:rPr lang="en-US" sz="30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unsupported operand type(s) for -: '</a:t>
            </a:r>
            <a:r>
              <a:rPr lang="en-US" sz="30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30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 and '</a:t>
            </a:r>
            <a:r>
              <a:rPr lang="en-US" sz="30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apple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)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–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10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90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Shape 522"/>
          <p:cNvSpPr txBox="1"/>
          <p:nvPr/>
        </p:nvSpPr>
        <p:spPr>
          <a:xfrm>
            <a:off x="832600" y="3383450"/>
            <a:ext cx="15316200" cy="5540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data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'From </a:t>
            </a:r>
            <a:r>
              <a:rPr lang="en-US" sz="28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  <a:r>
              <a:rPr lang="en-US" sz="28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atpos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data</a:t>
            </a:r>
            <a:r>
              <a:rPr lang="en-US" sz="28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.find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'@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atpos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sppos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data</a:t>
            </a:r>
            <a:r>
              <a:rPr lang="en-US" sz="28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.find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 '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atpos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sppos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host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data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atpos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: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sppos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800" i="0" u="none" strike="noStrike" cap="non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i="0" u="none" strike="noStrike" cap="non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host</a:t>
            </a:r>
            <a:r>
              <a:rPr lang="en-US" sz="280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endParaRPr lang="en-US" sz="28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23" name="Shape 523"/>
          <p:cNvSpPr txBox="1"/>
          <p:nvPr/>
        </p:nvSpPr>
        <p:spPr>
          <a:xfrm>
            <a:off x="1016000" y="2749550"/>
            <a:ext cx="146498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stephen.marquard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@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524" name="Shape 524"/>
          <p:cNvSpPr txBox="1"/>
          <p:nvPr/>
        </p:nvSpPr>
        <p:spPr>
          <a:xfrm>
            <a:off x="5599987" y="1764575"/>
            <a:ext cx="5373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21</a:t>
            </a:r>
          </a:p>
        </p:txBody>
      </p:sp>
      <p:sp>
        <p:nvSpPr>
          <p:cNvPr id="525" name="Shape 525"/>
          <p:cNvSpPr txBox="1"/>
          <p:nvPr/>
        </p:nvSpPr>
        <p:spPr>
          <a:xfrm>
            <a:off x="7917521" y="1816100"/>
            <a:ext cx="5373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31</a:t>
            </a:r>
          </a:p>
        </p:txBody>
      </p:sp>
      <p:cxnSp>
        <p:nvCxnSpPr>
          <p:cNvPr id="526" name="Shape 526"/>
          <p:cNvCxnSpPr/>
          <p:nvPr/>
        </p:nvCxnSpPr>
        <p:spPr>
          <a:xfrm rot="10800000">
            <a:off x="5859764" y="2395399"/>
            <a:ext cx="17700" cy="373199"/>
          </a:xfrm>
          <a:prstGeom prst="straightConnector1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27" name="Shape 527"/>
          <p:cNvCxnSpPr/>
          <p:nvPr/>
        </p:nvCxnSpPr>
        <p:spPr>
          <a:xfrm rot="10800000">
            <a:off x="8180110" y="2476361"/>
            <a:ext cx="16499" cy="373199"/>
          </a:xfrm>
          <a:prstGeom prst="straightConnector1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28" name="Shape 528"/>
          <p:cNvCxnSpPr/>
          <p:nvPr/>
        </p:nvCxnSpPr>
        <p:spPr>
          <a:xfrm rot="10800000" flipH="1">
            <a:off x="6116450" y="3362449"/>
            <a:ext cx="1877699" cy="17700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29" name="Shape 529"/>
          <p:cNvSpPr txBox="1"/>
          <p:nvPr/>
        </p:nvSpPr>
        <p:spPr>
          <a:xfrm>
            <a:off x="8841563" y="878325"/>
            <a:ext cx="5506176" cy="140025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60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Parsing and Extracting</a:t>
            </a:r>
          </a:p>
        </p:txBody>
      </p:sp>
      <p:pic>
        <p:nvPicPr>
          <p:cNvPr id="530" name="Shape 5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102186" y="5241450"/>
            <a:ext cx="2186099" cy="2324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55700" y="833718"/>
            <a:ext cx="13360712" cy="1706182"/>
          </a:xfrm>
        </p:spPr>
        <p:txBody>
          <a:bodyPr/>
          <a:lstStyle/>
          <a:p>
            <a:r>
              <a:rPr lang="en-US" sz="7200" dirty="0">
                <a:solidFill>
                  <a:srgbClr val="FFD966"/>
                </a:solidFill>
              </a:rPr>
              <a:t>Two Kinds of Strings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719694" y="2723853"/>
            <a:ext cx="628418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40FF"/>
                </a:solidFill>
                <a:latin typeface="Courier" charset="0"/>
                <a:ea typeface="Courier" charset="0"/>
                <a:cs typeface="Courier" charset="0"/>
              </a:rPr>
              <a:t>Python 3.5.1</a:t>
            </a:r>
          </a:p>
          <a:p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x = '이광춘'</a:t>
            </a:r>
          </a:p>
          <a:p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type(x)</a:t>
            </a:r>
          </a:p>
          <a:p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&lt;class '</a:t>
            </a:r>
            <a:r>
              <a:rPr lang="en-US" sz="3200" dirty="0" err="1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str</a:t>
            </a:r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'&gt;</a:t>
            </a:r>
          </a:p>
          <a:p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x = </a:t>
            </a:r>
            <a:r>
              <a:rPr lang="en-US" sz="3200" dirty="0" err="1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u'이광춘</a:t>
            </a:r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'</a:t>
            </a:r>
          </a:p>
          <a:p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type(x)</a:t>
            </a:r>
          </a:p>
          <a:p>
            <a:r>
              <a:rPr lang="en-US" sz="3200" dirty="0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&lt;class '</a:t>
            </a:r>
            <a:r>
              <a:rPr lang="en-US" sz="3200" dirty="0" err="1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str</a:t>
            </a:r>
            <a:r>
              <a:rPr lang="en-US" sz="3200" dirty="0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'&gt;</a:t>
            </a:r>
          </a:p>
          <a:p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27137" y="2723853"/>
            <a:ext cx="636016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40FF"/>
                </a:solidFill>
                <a:latin typeface="Courier" charset="0"/>
                <a:ea typeface="Courier" charset="0"/>
                <a:cs typeface="Courier" charset="0"/>
              </a:rPr>
              <a:t>Python 2.7.10 </a:t>
            </a:r>
          </a:p>
          <a:p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x = '이광춘'</a:t>
            </a:r>
          </a:p>
          <a:p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type(x)</a:t>
            </a:r>
          </a:p>
          <a:p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&lt;type '</a:t>
            </a:r>
            <a:r>
              <a:rPr lang="en-US" sz="3200" dirty="0" err="1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str</a:t>
            </a:r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'&gt;</a:t>
            </a:r>
          </a:p>
          <a:p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x = </a:t>
            </a:r>
            <a:r>
              <a:rPr lang="en-US" sz="3200" dirty="0" err="1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u'이광춘</a:t>
            </a:r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'</a:t>
            </a:r>
          </a:p>
          <a:p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type(x)</a:t>
            </a:r>
          </a:p>
          <a:p>
            <a:r>
              <a:rPr lang="en-US" sz="3200" dirty="0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&lt;type '</a:t>
            </a:r>
            <a:r>
              <a:rPr lang="en-US" sz="3200" dirty="0" err="1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unicode</a:t>
            </a:r>
            <a:r>
              <a:rPr lang="en-US" sz="3200" dirty="0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'&gt;</a:t>
            </a:r>
          </a:p>
          <a:p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13300" y="7366599"/>
            <a:ext cx="741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FA00"/>
                </a:solidFill>
              </a:rPr>
              <a:t>In Python 3, all strings are Unicode</a:t>
            </a:r>
          </a:p>
        </p:txBody>
      </p:sp>
    </p:spTree>
    <p:extLst>
      <p:ext uri="{BB962C8B-B14F-4D97-AF65-F5344CB8AC3E}">
        <p14:creationId xmlns:p14="http://schemas.microsoft.com/office/powerpoint/2010/main" val="1579621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Shape 535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13151715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Summary</a:t>
            </a:r>
          </a:p>
        </p:txBody>
      </p:sp>
      <p:sp>
        <p:nvSpPr>
          <p:cNvPr id="536" name="Shape 536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 type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Read/Convert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Indexing strings </a:t>
            </a:r>
            <a:r>
              <a:rPr lang="en-US" sz="3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[]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Slicing strings </a:t>
            </a:r>
            <a:r>
              <a:rPr lang="en-US" sz="3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[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  <a:r>
              <a:rPr lang="en-US" sz="3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:4]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Looping through strings </a:t>
            </a:r>
            <a:b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with </a:t>
            </a:r>
            <a:r>
              <a:rPr lang="en-US" sz="36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</a:t>
            </a:r>
            <a:r>
              <a:rPr lang="en-US" sz="36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while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Concatenating strings with  </a:t>
            </a:r>
            <a:r>
              <a:rPr lang="en-US" sz="360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+</a:t>
            </a:r>
          </a:p>
        </p:txBody>
      </p:sp>
      <p:sp>
        <p:nvSpPr>
          <p:cNvPr id="537" name="Shape 537"/>
          <p:cNvSpPr txBox="1">
            <a:spLocks noGrp="1"/>
          </p:cNvSpPr>
          <p:nvPr>
            <p:ph type="body" idx="4294967295"/>
          </p:nvPr>
        </p:nvSpPr>
        <p:spPr>
          <a:xfrm>
            <a:off x="10279063" y="2655888"/>
            <a:ext cx="5976937" cy="562768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 operations 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 library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 comparisons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Searching in strings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Replacing text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Stripping white space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title"/>
          </p:nvPr>
        </p:nvSpPr>
        <p:spPr>
          <a:xfrm>
            <a:off x="3028950" y="833718"/>
            <a:ext cx="12058750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Looking Inside Strings</a:t>
            </a:r>
          </a:p>
        </p:txBody>
      </p:sp>
      <p:sp>
        <p:nvSpPr>
          <p:cNvPr id="228" name="Shape 228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8802688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get at any single character in a string using an index specified in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square brackets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index value must be an integer and starts at zero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index value can be an expression that is computed</a:t>
            </a:r>
          </a:p>
        </p:txBody>
      </p:sp>
      <p:sp>
        <p:nvSpPr>
          <p:cNvPr id="229" name="Shape 229"/>
          <p:cNvSpPr txBox="1"/>
          <p:nvPr/>
        </p:nvSpPr>
        <p:spPr>
          <a:xfrm>
            <a:off x="10867921" y="4517526"/>
            <a:ext cx="4878899" cy="37883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-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</a:p>
        </p:txBody>
      </p:sp>
      <p:pic>
        <p:nvPicPr>
          <p:cNvPr id="230" name="Shape 2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4050" y="908000"/>
            <a:ext cx="2489200" cy="1663317"/>
          </a:xfrm>
          <a:prstGeom prst="rect">
            <a:avLst/>
          </a:prstGeom>
          <a:noFill/>
          <a:ln>
            <a:noFill/>
          </a:ln>
        </p:spPr>
      </p:pic>
      <p:sp>
        <p:nvSpPr>
          <p:cNvPr id="231" name="Shape 231"/>
          <p:cNvSpPr txBox="1"/>
          <p:nvPr/>
        </p:nvSpPr>
        <p:spPr>
          <a:xfrm>
            <a:off x="10566400" y="36703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232" name="Shape 232"/>
          <p:cNvSpPr txBox="1"/>
          <p:nvPr/>
        </p:nvSpPr>
        <p:spPr>
          <a:xfrm>
            <a:off x="10566400" y="29337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</a:t>
            </a:r>
          </a:p>
        </p:txBody>
      </p:sp>
      <p:sp>
        <p:nvSpPr>
          <p:cNvPr id="233" name="Shape 233"/>
          <p:cNvSpPr txBox="1"/>
          <p:nvPr/>
        </p:nvSpPr>
        <p:spPr>
          <a:xfrm>
            <a:off x="11315700" y="36703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</p:txBody>
      </p:sp>
      <p:sp>
        <p:nvSpPr>
          <p:cNvPr id="234" name="Shape 234"/>
          <p:cNvSpPr txBox="1"/>
          <p:nvPr/>
        </p:nvSpPr>
        <p:spPr>
          <a:xfrm>
            <a:off x="11315700" y="29337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235" name="Shape 235"/>
          <p:cNvSpPr txBox="1"/>
          <p:nvPr/>
        </p:nvSpPr>
        <p:spPr>
          <a:xfrm>
            <a:off x="12090400" y="36703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</p:txBody>
      </p:sp>
      <p:sp>
        <p:nvSpPr>
          <p:cNvPr id="236" name="Shape 236"/>
          <p:cNvSpPr txBox="1"/>
          <p:nvPr/>
        </p:nvSpPr>
        <p:spPr>
          <a:xfrm>
            <a:off x="12090400" y="29337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237" name="Shape 237"/>
          <p:cNvSpPr txBox="1"/>
          <p:nvPr/>
        </p:nvSpPr>
        <p:spPr>
          <a:xfrm>
            <a:off x="12839700" y="36703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238" name="Shape 238"/>
          <p:cNvSpPr txBox="1"/>
          <p:nvPr/>
        </p:nvSpPr>
        <p:spPr>
          <a:xfrm>
            <a:off x="12839700" y="29337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239" name="Shape 239"/>
          <p:cNvSpPr txBox="1"/>
          <p:nvPr/>
        </p:nvSpPr>
        <p:spPr>
          <a:xfrm>
            <a:off x="13563600" y="36703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</p:txBody>
      </p:sp>
      <p:sp>
        <p:nvSpPr>
          <p:cNvPr id="240" name="Shape 240"/>
          <p:cNvSpPr txBox="1"/>
          <p:nvPr/>
        </p:nvSpPr>
        <p:spPr>
          <a:xfrm>
            <a:off x="13563600" y="29337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241" name="Shape 241"/>
          <p:cNvSpPr txBox="1"/>
          <p:nvPr/>
        </p:nvSpPr>
        <p:spPr>
          <a:xfrm>
            <a:off x="14312900" y="36703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</p:txBody>
      </p:sp>
      <p:sp>
        <p:nvSpPr>
          <p:cNvPr id="242" name="Shape 242"/>
          <p:cNvSpPr txBox="1"/>
          <p:nvPr/>
        </p:nvSpPr>
        <p:spPr>
          <a:xfrm>
            <a:off x="14312900" y="29337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Character Too Far</a:t>
            </a:r>
          </a:p>
        </p:txBody>
      </p:sp>
      <p:sp>
        <p:nvSpPr>
          <p:cNvPr id="248" name="Shape 248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245225" cy="518830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You will get a </a:t>
            </a:r>
            <a:r>
              <a:rPr lang="en-US" sz="3600" u="none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error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if you attempt to index beyond the end of a string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 be careful when constructing index values and slices</a:t>
            </a:r>
          </a:p>
        </p:txBody>
      </p:sp>
      <p:sp>
        <p:nvSpPr>
          <p:cNvPr id="249" name="Shape 249"/>
          <p:cNvSpPr txBox="1"/>
          <p:nvPr/>
        </p:nvSpPr>
        <p:spPr>
          <a:xfrm>
            <a:off x="8759825" y="3239110"/>
            <a:ext cx="6845400" cy="3746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zot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abc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zot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30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  File "&lt;</a:t>
            </a:r>
            <a:r>
              <a:rPr lang="en-US" sz="30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30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IndexError</a:t>
            </a:r>
            <a:r>
              <a:rPr lang="en-US" sz="30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string index out of range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Strings Have Length</a:t>
            </a:r>
          </a:p>
        </p:txBody>
      </p:sp>
      <p:sp>
        <p:nvSpPr>
          <p:cNvPr id="255" name="Shape 255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7386041" cy="460847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215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built</a:t>
            </a:r>
            <a:r>
              <a:rPr lang="en-US" sz="4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-in function </a:t>
            </a:r>
            <a:r>
              <a:rPr lang="en-US" sz="4000" u="none" strike="noStrike" cap="none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len</a:t>
            </a: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gives </a:t>
            </a:r>
            <a:r>
              <a:rPr lang="en-US" sz="4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 the length of a string</a:t>
            </a:r>
          </a:p>
        </p:txBody>
      </p:sp>
      <p:sp>
        <p:nvSpPr>
          <p:cNvPr id="256" name="Shape 256"/>
          <p:cNvSpPr txBox="1"/>
          <p:nvPr/>
        </p:nvSpPr>
        <p:spPr>
          <a:xfrm>
            <a:off x="9947700" y="5551475"/>
            <a:ext cx="6308099" cy="1660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6</a:t>
            </a:r>
          </a:p>
        </p:txBody>
      </p:sp>
      <p:sp>
        <p:nvSpPr>
          <p:cNvPr id="257" name="Shape 257"/>
          <p:cNvSpPr txBox="1"/>
          <p:nvPr/>
        </p:nvSpPr>
        <p:spPr>
          <a:xfrm>
            <a:off x="10375900" y="42164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258" name="Shape 258"/>
          <p:cNvSpPr txBox="1"/>
          <p:nvPr/>
        </p:nvSpPr>
        <p:spPr>
          <a:xfrm>
            <a:off x="10375900" y="34798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11125200" y="42164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</p:txBody>
      </p:sp>
      <p:sp>
        <p:nvSpPr>
          <p:cNvPr id="260" name="Shape 260"/>
          <p:cNvSpPr txBox="1"/>
          <p:nvPr/>
        </p:nvSpPr>
        <p:spPr>
          <a:xfrm>
            <a:off x="11125200" y="34798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261" name="Shape 261"/>
          <p:cNvSpPr txBox="1"/>
          <p:nvPr/>
        </p:nvSpPr>
        <p:spPr>
          <a:xfrm>
            <a:off x="11899900" y="42164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11899900" y="34798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263" name="Shape 263"/>
          <p:cNvSpPr txBox="1"/>
          <p:nvPr/>
        </p:nvSpPr>
        <p:spPr>
          <a:xfrm>
            <a:off x="12649200" y="42164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264" name="Shape 264"/>
          <p:cNvSpPr txBox="1"/>
          <p:nvPr/>
        </p:nvSpPr>
        <p:spPr>
          <a:xfrm>
            <a:off x="12649200" y="34798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265" name="Shape 265"/>
          <p:cNvSpPr txBox="1"/>
          <p:nvPr/>
        </p:nvSpPr>
        <p:spPr>
          <a:xfrm>
            <a:off x="13373100" y="42164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</p:txBody>
      </p:sp>
      <p:sp>
        <p:nvSpPr>
          <p:cNvPr id="266" name="Shape 266"/>
          <p:cNvSpPr txBox="1"/>
          <p:nvPr/>
        </p:nvSpPr>
        <p:spPr>
          <a:xfrm>
            <a:off x="13373100" y="34798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267" name="Shape 267"/>
          <p:cNvSpPr txBox="1"/>
          <p:nvPr/>
        </p:nvSpPr>
        <p:spPr>
          <a:xfrm>
            <a:off x="14122400" y="42164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</p:txBody>
      </p:sp>
      <p:sp>
        <p:nvSpPr>
          <p:cNvPr id="268" name="Shape 268"/>
          <p:cNvSpPr txBox="1"/>
          <p:nvPr/>
        </p:nvSpPr>
        <p:spPr>
          <a:xfrm>
            <a:off x="14122400" y="34798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len</a:t>
            </a:r>
            <a:r>
              <a:rPr lang="en-US" sz="7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</a:p>
        </p:txBody>
      </p:sp>
      <p:sp>
        <p:nvSpPr>
          <p:cNvPr id="274" name="Shape 274"/>
          <p:cNvSpPr txBox="1"/>
          <p:nvPr/>
        </p:nvSpPr>
        <p:spPr>
          <a:xfrm>
            <a:off x="1200150" y="2539900"/>
            <a:ext cx="56451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 </a:t>
            </a:r>
            <a:r>
              <a:rPr lang="en-US" sz="3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6</a:t>
            </a:r>
          </a:p>
        </p:txBody>
      </p:sp>
      <p:sp>
        <p:nvSpPr>
          <p:cNvPr id="275" name="Shape 275"/>
          <p:cNvSpPr txBox="1"/>
          <p:nvPr/>
        </p:nvSpPr>
        <p:spPr>
          <a:xfrm>
            <a:off x="6845300" y="5168900"/>
            <a:ext cx="2819400" cy="2819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54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len</a:t>
            </a:r>
            <a:r>
              <a:rPr lang="en-US" sz="5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</a:p>
        </p:txBody>
      </p:sp>
      <p:cxnSp>
        <p:nvCxnSpPr>
          <p:cNvPr id="276" name="Shape 276"/>
          <p:cNvCxnSpPr/>
          <p:nvPr/>
        </p:nvCxnSpPr>
        <p:spPr>
          <a:xfrm flipH="1">
            <a:off x="5299074" y="6623050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77" name="Shape 277"/>
          <p:cNvSpPr txBox="1"/>
          <p:nvPr/>
        </p:nvSpPr>
        <p:spPr>
          <a:xfrm>
            <a:off x="3208336" y="6069012"/>
            <a:ext cx="1820862" cy="11080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'banana'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(a string)</a:t>
            </a:r>
          </a:p>
        </p:txBody>
      </p:sp>
      <p:sp>
        <p:nvSpPr>
          <p:cNvPr id="278" name="Shape 278"/>
          <p:cNvSpPr txBox="1"/>
          <p:nvPr/>
        </p:nvSpPr>
        <p:spPr>
          <a:xfrm>
            <a:off x="11442699" y="6000750"/>
            <a:ext cx="2359025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(a number)</a:t>
            </a:r>
          </a:p>
        </p:txBody>
      </p:sp>
      <p:cxnSp>
        <p:nvCxnSpPr>
          <p:cNvPr id="279" name="Shape 279"/>
          <p:cNvCxnSpPr/>
          <p:nvPr/>
        </p:nvCxnSpPr>
        <p:spPr>
          <a:xfrm flipH="1">
            <a:off x="9680574" y="6572250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80" name="Shape 280"/>
          <p:cNvSpPr txBox="1"/>
          <p:nvPr/>
        </p:nvSpPr>
        <p:spPr>
          <a:xfrm>
            <a:off x="10283825" y="2710522"/>
            <a:ext cx="5130899" cy="218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</a:t>
            </a: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</a:t>
            </a: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some stored code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that we use. A function takes some 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produces an 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output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len</a:t>
            </a:r>
            <a:r>
              <a:rPr lang="en-US" sz="7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</a:p>
        </p:txBody>
      </p:sp>
      <p:sp>
        <p:nvSpPr>
          <p:cNvPr id="275" name="Shape 275"/>
          <p:cNvSpPr txBox="1"/>
          <p:nvPr/>
        </p:nvSpPr>
        <p:spPr>
          <a:xfrm>
            <a:off x="6845300" y="5168900"/>
            <a:ext cx="2819400" cy="2819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FFFF00"/>
              </a:buClr>
              <a:buSzPct val="25000"/>
            </a:pPr>
            <a:r>
              <a:rPr lang="en-US" sz="24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blah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blah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x 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y: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blah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blah</a:t>
            </a:r>
          </a:p>
        </p:txBody>
      </p:sp>
      <p:cxnSp>
        <p:nvCxnSpPr>
          <p:cNvPr id="276" name="Shape 276"/>
          <p:cNvCxnSpPr/>
          <p:nvPr/>
        </p:nvCxnSpPr>
        <p:spPr>
          <a:xfrm flipH="1">
            <a:off x="5299074" y="6623050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77" name="Shape 277"/>
          <p:cNvSpPr txBox="1"/>
          <p:nvPr/>
        </p:nvSpPr>
        <p:spPr>
          <a:xfrm>
            <a:off x="3208336" y="6069012"/>
            <a:ext cx="1820862" cy="11080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'banana'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(a string)</a:t>
            </a:r>
          </a:p>
        </p:txBody>
      </p:sp>
      <p:sp>
        <p:nvSpPr>
          <p:cNvPr id="278" name="Shape 278"/>
          <p:cNvSpPr txBox="1"/>
          <p:nvPr/>
        </p:nvSpPr>
        <p:spPr>
          <a:xfrm>
            <a:off x="11442699" y="6000750"/>
            <a:ext cx="2359025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(a number)</a:t>
            </a:r>
          </a:p>
        </p:txBody>
      </p:sp>
      <p:cxnSp>
        <p:nvCxnSpPr>
          <p:cNvPr id="279" name="Shape 279"/>
          <p:cNvCxnSpPr/>
          <p:nvPr/>
        </p:nvCxnSpPr>
        <p:spPr>
          <a:xfrm flipH="1">
            <a:off x="9680574" y="6572250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10" name="Shape 280"/>
          <p:cNvSpPr txBox="1"/>
          <p:nvPr/>
        </p:nvSpPr>
        <p:spPr>
          <a:xfrm>
            <a:off x="10283825" y="2710522"/>
            <a:ext cx="5130899" cy="218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</a:t>
            </a: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</a:t>
            </a: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some stored code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that we use. A function takes some 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produces an 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output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</a:p>
        </p:txBody>
      </p:sp>
      <p:sp>
        <p:nvSpPr>
          <p:cNvPr id="11" name="Shape 274"/>
          <p:cNvSpPr txBox="1"/>
          <p:nvPr/>
        </p:nvSpPr>
        <p:spPr>
          <a:xfrm>
            <a:off x="1200150" y="2539900"/>
            <a:ext cx="56451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 </a:t>
            </a:r>
            <a:r>
              <a:rPr lang="en-US" sz="3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527196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Looping Through Strings</a:t>
            </a:r>
          </a:p>
        </p:txBody>
      </p:sp>
      <p:sp>
        <p:nvSpPr>
          <p:cNvPr id="299" name="Shape 299"/>
          <p:cNvSpPr txBox="1">
            <a:spLocks noGrp="1"/>
          </p:cNvSpPr>
          <p:nvPr>
            <p:ph idx="1"/>
          </p:nvPr>
        </p:nvSpPr>
        <p:spPr>
          <a:xfrm>
            <a:off x="1155701" y="2603500"/>
            <a:ext cx="571141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215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Using a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while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statement, an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and the </a:t>
            </a:r>
            <a:r>
              <a:rPr lang="en-US" sz="36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len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function, we can construct a loop to look at each of the letters in a string individually</a:t>
            </a:r>
          </a:p>
        </p:txBody>
      </p:sp>
      <p:sp>
        <p:nvSpPr>
          <p:cNvPr id="300" name="Shape 300"/>
          <p:cNvSpPr txBox="1"/>
          <p:nvPr/>
        </p:nvSpPr>
        <p:spPr>
          <a:xfrm>
            <a:off x="8239813" y="3690900"/>
            <a:ext cx="59453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 = 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&lt;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index,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</a:p>
        </p:txBody>
      </p:sp>
      <p:sp>
        <p:nvSpPr>
          <p:cNvPr id="301" name="Shape 301"/>
          <p:cNvSpPr txBox="1"/>
          <p:nvPr/>
        </p:nvSpPr>
        <p:spPr>
          <a:xfrm>
            <a:off x="14728825" y="3740150"/>
            <a:ext cx="698400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 b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 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 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 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 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 a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253</TotalTime>
  <Words>2194</Words>
  <Application>Microsoft Office PowerPoint</Application>
  <PresentationFormat>Произвольный</PresentationFormat>
  <Paragraphs>433</Paragraphs>
  <Slides>32</Slides>
  <Notes>30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9" baseType="lpstr">
      <vt:lpstr>Arial</vt:lpstr>
      <vt:lpstr>Cabin</vt:lpstr>
      <vt:lpstr>Century Gothic</vt:lpstr>
      <vt:lpstr>Courier</vt:lpstr>
      <vt:lpstr>Gill Sans</vt:lpstr>
      <vt:lpstr>Wingdings 3</vt:lpstr>
      <vt:lpstr>Ион</vt:lpstr>
      <vt:lpstr>The lecture 7 Strings</vt:lpstr>
      <vt:lpstr>String Data Type</vt:lpstr>
      <vt:lpstr>Reading and Converting</vt:lpstr>
      <vt:lpstr>Looking Inside Strings</vt:lpstr>
      <vt:lpstr>A Character Too Far</vt:lpstr>
      <vt:lpstr>Strings Have Length</vt:lpstr>
      <vt:lpstr>len Function</vt:lpstr>
      <vt:lpstr>len Function</vt:lpstr>
      <vt:lpstr>Looping Through Strings</vt:lpstr>
      <vt:lpstr>Looping Through Strings</vt:lpstr>
      <vt:lpstr>Looping Through Strings</vt:lpstr>
      <vt:lpstr>Looping and Counting</vt:lpstr>
      <vt:lpstr>Looking Deeper into in</vt:lpstr>
      <vt:lpstr>Презентация PowerPoint</vt:lpstr>
      <vt:lpstr>More String Operations</vt:lpstr>
      <vt:lpstr>Slicing Strings</vt:lpstr>
      <vt:lpstr>Slicing Strings</vt:lpstr>
      <vt:lpstr>String Concatenation</vt:lpstr>
      <vt:lpstr>Using in as a Logical Operator</vt:lpstr>
      <vt:lpstr>String Comparison</vt:lpstr>
      <vt:lpstr>String Library</vt:lpstr>
      <vt:lpstr>Презентация PowerPoint</vt:lpstr>
      <vt:lpstr>Презентация PowerPoint</vt:lpstr>
      <vt:lpstr>String Library</vt:lpstr>
      <vt:lpstr>Searching a String</vt:lpstr>
      <vt:lpstr>Making everything UPPER CASE</vt:lpstr>
      <vt:lpstr>Search and Replace</vt:lpstr>
      <vt:lpstr>Stripping Whitespace</vt:lpstr>
      <vt:lpstr>Презентация PowerPoint</vt:lpstr>
      <vt:lpstr>Презентация PowerPoint</vt:lpstr>
      <vt:lpstr>Two Kinds of Strings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Strings</dc:title>
  <dc:creator>Владислав Карюкин</dc:creator>
  <cp:lastModifiedBy>Владислав Карюкин</cp:lastModifiedBy>
  <cp:revision>48</cp:revision>
  <dcterms:modified xsi:type="dcterms:W3CDTF">2021-08-25T08:51:41Z</dcterms:modified>
</cp:coreProperties>
</file>